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2"/>
  </p:notesMasterIdLst>
  <p:sldIdLst>
    <p:sldId id="256" r:id="rId2"/>
    <p:sldId id="310" r:id="rId3"/>
    <p:sldId id="257" r:id="rId4"/>
    <p:sldId id="258" r:id="rId5"/>
    <p:sldId id="307" r:id="rId6"/>
    <p:sldId id="277" r:id="rId7"/>
    <p:sldId id="308" r:id="rId8"/>
    <p:sldId id="276" r:id="rId9"/>
    <p:sldId id="290" r:id="rId10"/>
    <p:sldId id="309" r:id="rId11"/>
  </p:sldIdLst>
  <p:sldSz cx="9144000" cy="6858000" type="screen4x3"/>
  <p:notesSz cx="6858000" cy="9144000"/>
  <p:defaultTextStyle>
    <a:defPPr>
      <a:defRPr lang="en-Z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2390" y="-8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96D24-2477-493D-A122-92017B653ACB}" type="doc">
      <dgm:prSet loTypeId="urn:microsoft.com/office/officeart/2005/8/layout/pyramid2" loCatId="pyramid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ZA"/>
        </a:p>
      </dgm:t>
    </dgm:pt>
    <dgm:pt modelId="{AEC0D05A-C4C1-4F74-B045-F24DA825C974}">
      <dgm:prSet/>
      <dgm:spPr/>
      <dgm:t>
        <a:bodyPr/>
        <a:lstStyle/>
        <a:p>
          <a:pPr rtl="0"/>
          <a:r>
            <a:rPr lang="en-ZA" b="1" dirty="0" smtClean="0">
              <a:latin typeface="Arial" pitchFamily="34" charset="0"/>
              <a:cs typeface="Arial" pitchFamily="34" charset="0"/>
            </a:rPr>
            <a:t>The BOCMA was established in terms of the NWA in July 2005.</a:t>
          </a:r>
          <a:endParaRPr lang="en-ZA" b="1" dirty="0">
            <a:latin typeface="Arial" pitchFamily="34" charset="0"/>
            <a:cs typeface="Arial" pitchFamily="34" charset="0"/>
          </a:endParaRPr>
        </a:p>
      </dgm:t>
    </dgm:pt>
    <dgm:pt modelId="{E66F3ABC-BC72-46CB-9B20-0699B96897A8}" type="parTrans" cxnId="{B4BC6F8F-6C63-4D63-B94B-FAB862BAB377}">
      <dgm:prSet/>
      <dgm:spPr/>
      <dgm:t>
        <a:bodyPr/>
        <a:lstStyle/>
        <a:p>
          <a:endParaRPr lang="en-ZA"/>
        </a:p>
      </dgm:t>
    </dgm:pt>
    <dgm:pt modelId="{A67C6A2F-501B-49F5-96F2-4BEDE9974423}" type="sibTrans" cxnId="{B4BC6F8F-6C63-4D63-B94B-FAB862BAB377}">
      <dgm:prSet/>
      <dgm:spPr/>
      <dgm:t>
        <a:bodyPr/>
        <a:lstStyle/>
        <a:p>
          <a:endParaRPr lang="en-ZA"/>
        </a:p>
      </dgm:t>
    </dgm:pt>
    <dgm:pt modelId="{88B4AA5E-C56A-4060-BEA6-60E063382B12}">
      <dgm:prSet/>
      <dgm:spPr/>
      <dgm:t>
        <a:bodyPr/>
        <a:lstStyle/>
        <a:p>
          <a:pPr rtl="0"/>
          <a:r>
            <a:rPr lang="en-ZA" b="1" dirty="0" smtClean="0">
              <a:latin typeface="Arial" pitchFamily="34" charset="0"/>
              <a:cs typeface="Arial" pitchFamily="34" charset="0"/>
            </a:rPr>
            <a:t>Representative Board was appointed in September 2007.</a:t>
          </a:r>
          <a:endParaRPr lang="en-ZA" b="1" dirty="0">
            <a:latin typeface="Arial" pitchFamily="34" charset="0"/>
            <a:cs typeface="Arial" pitchFamily="34" charset="0"/>
          </a:endParaRPr>
        </a:p>
      </dgm:t>
    </dgm:pt>
    <dgm:pt modelId="{B8D89556-F4A7-4641-BCB2-4AF5962844A3}" type="parTrans" cxnId="{520FCC8F-C2AB-4EA8-8829-93EB06D9D39B}">
      <dgm:prSet/>
      <dgm:spPr/>
      <dgm:t>
        <a:bodyPr/>
        <a:lstStyle/>
        <a:p>
          <a:endParaRPr lang="en-ZA"/>
        </a:p>
      </dgm:t>
    </dgm:pt>
    <dgm:pt modelId="{40D90C03-BBC3-4AA9-80D0-D8CF088CB7ED}" type="sibTrans" cxnId="{520FCC8F-C2AB-4EA8-8829-93EB06D9D39B}">
      <dgm:prSet/>
      <dgm:spPr/>
      <dgm:t>
        <a:bodyPr/>
        <a:lstStyle/>
        <a:p>
          <a:endParaRPr lang="en-ZA"/>
        </a:p>
      </dgm:t>
    </dgm:pt>
    <dgm:pt modelId="{B0EED510-6067-486F-9ACB-24A66C77C5CF}">
      <dgm:prSet/>
      <dgm:spPr/>
      <dgm:t>
        <a:bodyPr/>
        <a:lstStyle/>
        <a:p>
          <a:pPr rtl="0"/>
          <a:r>
            <a:rPr lang="en-ZA" b="1" dirty="0" smtClean="0">
              <a:latin typeface="Arial" pitchFamily="34" charset="0"/>
              <a:cs typeface="Arial" pitchFamily="34" charset="0"/>
            </a:rPr>
            <a:t>Initial Functions in terms of section 80 of the NWA.</a:t>
          </a:r>
          <a:endParaRPr lang="en-ZA" b="1" dirty="0">
            <a:latin typeface="Arial" pitchFamily="34" charset="0"/>
            <a:cs typeface="Arial" pitchFamily="34" charset="0"/>
          </a:endParaRPr>
        </a:p>
      </dgm:t>
    </dgm:pt>
    <dgm:pt modelId="{03A34B71-DA59-49ED-8F28-F2D3DFCF709F}" type="parTrans" cxnId="{02FF4006-2E1D-4FCF-9E87-4FA1BB5A001E}">
      <dgm:prSet/>
      <dgm:spPr/>
      <dgm:t>
        <a:bodyPr/>
        <a:lstStyle/>
        <a:p>
          <a:endParaRPr lang="en-ZA"/>
        </a:p>
      </dgm:t>
    </dgm:pt>
    <dgm:pt modelId="{DE45334C-678A-4A75-9C27-694798CFF90B}" type="sibTrans" cxnId="{02FF4006-2E1D-4FCF-9E87-4FA1BB5A001E}">
      <dgm:prSet/>
      <dgm:spPr/>
      <dgm:t>
        <a:bodyPr/>
        <a:lstStyle/>
        <a:p>
          <a:endParaRPr lang="en-ZA"/>
        </a:p>
      </dgm:t>
    </dgm:pt>
    <dgm:pt modelId="{E931B218-2C42-44E7-9AE0-87E919A662C6}">
      <dgm:prSet/>
      <dgm:spPr/>
      <dgm:t>
        <a:bodyPr/>
        <a:lstStyle/>
        <a:p>
          <a:pPr rtl="0"/>
          <a:r>
            <a:rPr lang="en-ZA" b="1" dirty="0" smtClean="0">
              <a:latin typeface="Arial" pitchFamily="34" charset="0"/>
              <a:cs typeface="Arial" pitchFamily="34" charset="0"/>
            </a:rPr>
            <a:t>Additional functions delegated by the Minister on 17/12/2010.</a:t>
          </a:r>
          <a:endParaRPr lang="en-ZA" b="1" dirty="0">
            <a:latin typeface="Arial" pitchFamily="34" charset="0"/>
            <a:cs typeface="Arial" pitchFamily="34" charset="0"/>
          </a:endParaRPr>
        </a:p>
      </dgm:t>
    </dgm:pt>
    <dgm:pt modelId="{62399216-5F3C-4E61-9678-B5641B118725}" type="parTrans" cxnId="{11DCD166-F3E1-40BB-853A-3B12EAC0857D}">
      <dgm:prSet/>
      <dgm:spPr/>
      <dgm:t>
        <a:bodyPr/>
        <a:lstStyle/>
        <a:p>
          <a:endParaRPr lang="en-ZA"/>
        </a:p>
      </dgm:t>
    </dgm:pt>
    <dgm:pt modelId="{C69834F8-5A3D-4A06-BA26-D2A9E518ADFB}" type="sibTrans" cxnId="{11DCD166-F3E1-40BB-853A-3B12EAC0857D}">
      <dgm:prSet/>
      <dgm:spPr/>
      <dgm:t>
        <a:bodyPr/>
        <a:lstStyle/>
        <a:p>
          <a:endParaRPr lang="en-ZA"/>
        </a:p>
      </dgm:t>
    </dgm:pt>
    <dgm:pt modelId="{6B0D9CC1-3263-4C4B-A1D8-0BB6C8691D69}" type="pres">
      <dgm:prSet presAssocID="{C1596D24-2477-493D-A122-92017B653AC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6B9BF693-DA5A-4155-B5F2-2B6C2362D91E}" type="pres">
      <dgm:prSet presAssocID="{C1596D24-2477-493D-A122-92017B653ACB}" presName="pyramid" presStyleLbl="node1" presStyleIdx="0" presStyleCnt="1" custAng="18620196" custScaleX="85059" custScaleY="76871" custLinFactNeighborX="-16985" custLinFactNeighborY="7274"/>
      <dgm:spPr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1A6C4370-9824-4016-8AA3-171AA35CF07C}" type="pres">
      <dgm:prSet presAssocID="{C1596D24-2477-493D-A122-92017B653ACB}" presName="theList" presStyleCnt="0"/>
      <dgm:spPr/>
      <dgm:t>
        <a:bodyPr/>
        <a:lstStyle/>
        <a:p>
          <a:endParaRPr lang="en-ZA"/>
        </a:p>
      </dgm:t>
    </dgm:pt>
    <dgm:pt modelId="{0478F868-9D22-404C-A723-A04BC685A5FA}" type="pres">
      <dgm:prSet presAssocID="{AEC0D05A-C4C1-4F74-B045-F24DA825C97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96784DB-68F6-45E3-84CD-9AAD75F93400}" type="pres">
      <dgm:prSet presAssocID="{AEC0D05A-C4C1-4F74-B045-F24DA825C974}" presName="aSpace" presStyleCnt="0"/>
      <dgm:spPr/>
      <dgm:t>
        <a:bodyPr/>
        <a:lstStyle/>
        <a:p>
          <a:endParaRPr lang="en-ZA"/>
        </a:p>
      </dgm:t>
    </dgm:pt>
    <dgm:pt modelId="{69DB3767-C994-41CE-914F-2229F29729E6}" type="pres">
      <dgm:prSet presAssocID="{88B4AA5E-C56A-4060-BEA6-60E063382B1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48FE684-BF15-4AEF-89DF-16C3E06A70BC}" type="pres">
      <dgm:prSet presAssocID="{88B4AA5E-C56A-4060-BEA6-60E063382B12}" presName="aSpace" presStyleCnt="0"/>
      <dgm:spPr/>
      <dgm:t>
        <a:bodyPr/>
        <a:lstStyle/>
        <a:p>
          <a:endParaRPr lang="en-ZA"/>
        </a:p>
      </dgm:t>
    </dgm:pt>
    <dgm:pt modelId="{071E68E7-D5DC-4004-9650-204BCF8C56C9}" type="pres">
      <dgm:prSet presAssocID="{B0EED510-6067-486F-9ACB-24A66C77C5C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42CF033-2FF9-462E-99E5-ED3286D08AD1}" type="pres">
      <dgm:prSet presAssocID="{B0EED510-6067-486F-9ACB-24A66C77C5CF}" presName="aSpace" presStyleCnt="0"/>
      <dgm:spPr/>
      <dgm:t>
        <a:bodyPr/>
        <a:lstStyle/>
        <a:p>
          <a:endParaRPr lang="en-ZA"/>
        </a:p>
      </dgm:t>
    </dgm:pt>
    <dgm:pt modelId="{6AB3FDF8-6803-408E-8A8C-48F327E13A00}" type="pres">
      <dgm:prSet presAssocID="{E931B218-2C42-44E7-9AE0-87E919A662C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5D52AF5-FB77-406D-ADC8-441EE3BCEC44}" type="pres">
      <dgm:prSet presAssocID="{E931B218-2C42-44E7-9AE0-87E919A662C6}" presName="aSpace" presStyleCnt="0"/>
      <dgm:spPr/>
      <dgm:t>
        <a:bodyPr/>
        <a:lstStyle/>
        <a:p>
          <a:endParaRPr lang="en-ZA"/>
        </a:p>
      </dgm:t>
    </dgm:pt>
  </dgm:ptLst>
  <dgm:cxnLst>
    <dgm:cxn modelId="{F054C1A4-3DCD-467E-97CC-8610F2BA3B39}" type="presOf" srcId="{C1596D24-2477-493D-A122-92017B653ACB}" destId="{6B0D9CC1-3263-4C4B-A1D8-0BB6C8691D69}" srcOrd="0" destOrd="0" presId="urn:microsoft.com/office/officeart/2005/8/layout/pyramid2"/>
    <dgm:cxn modelId="{6422543B-9B95-42A9-8528-3DBF43AC54B7}" type="presOf" srcId="{E931B218-2C42-44E7-9AE0-87E919A662C6}" destId="{6AB3FDF8-6803-408E-8A8C-48F327E13A00}" srcOrd="0" destOrd="0" presId="urn:microsoft.com/office/officeart/2005/8/layout/pyramid2"/>
    <dgm:cxn modelId="{2C637EAA-13BC-4DD9-8FD4-B049C50364AD}" type="presOf" srcId="{B0EED510-6067-486F-9ACB-24A66C77C5CF}" destId="{071E68E7-D5DC-4004-9650-204BCF8C56C9}" srcOrd="0" destOrd="0" presId="urn:microsoft.com/office/officeart/2005/8/layout/pyramid2"/>
    <dgm:cxn modelId="{B4BC6F8F-6C63-4D63-B94B-FAB862BAB377}" srcId="{C1596D24-2477-493D-A122-92017B653ACB}" destId="{AEC0D05A-C4C1-4F74-B045-F24DA825C974}" srcOrd="0" destOrd="0" parTransId="{E66F3ABC-BC72-46CB-9B20-0699B96897A8}" sibTransId="{A67C6A2F-501B-49F5-96F2-4BEDE9974423}"/>
    <dgm:cxn modelId="{D99E0B90-5FF8-46DA-AC28-3ED7C2024D3B}" type="presOf" srcId="{88B4AA5E-C56A-4060-BEA6-60E063382B12}" destId="{69DB3767-C994-41CE-914F-2229F29729E6}" srcOrd="0" destOrd="0" presId="urn:microsoft.com/office/officeart/2005/8/layout/pyramid2"/>
    <dgm:cxn modelId="{BEA9213C-07C8-453C-9965-DAC4A55B4C48}" type="presOf" srcId="{AEC0D05A-C4C1-4F74-B045-F24DA825C974}" destId="{0478F868-9D22-404C-A723-A04BC685A5FA}" srcOrd="0" destOrd="0" presId="urn:microsoft.com/office/officeart/2005/8/layout/pyramid2"/>
    <dgm:cxn modelId="{02FF4006-2E1D-4FCF-9E87-4FA1BB5A001E}" srcId="{C1596D24-2477-493D-A122-92017B653ACB}" destId="{B0EED510-6067-486F-9ACB-24A66C77C5CF}" srcOrd="2" destOrd="0" parTransId="{03A34B71-DA59-49ED-8F28-F2D3DFCF709F}" sibTransId="{DE45334C-678A-4A75-9C27-694798CFF90B}"/>
    <dgm:cxn modelId="{11DCD166-F3E1-40BB-853A-3B12EAC0857D}" srcId="{C1596D24-2477-493D-A122-92017B653ACB}" destId="{E931B218-2C42-44E7-9AE0-87E919A662C6}" srcOrd="3" destOrd="0" parTransId="{62399216-5F3C-4E61-9678-B5641B118725}" sibTransId="{C69834F8-5A3D-4A06-BA26-D2A9E518ADFB}"/>
    <dgm:cxn modelId="{520FCC8F-C2AB-4EA8-8829-93EB06D9D39B}" srcId="{C1596D24-2477-493D-A122-92017B653ACB}" destId="{88B4AA5E-C56A-4060-BEA6-60E063382B12}" srcOrd="1" destOrd="0" parTransId="{B8D89556-F4A7-4641-BCB2-4AF5962844A3}" sibTransId="{40D90C03-BBC3-4AA9-80D0-D8CF088CB7ED}"/>
    <dgm:cxn modelId="{3FC46963-62D3-46FC-B324-C581E73576E0}" type="presParOf" srcId="{6B0D9CC1-3263-4C4B-A1D8-0BB6C8691D69}" destId="{6B9BF693-DA5A-4155-B5F2-2B6C2362D91E}" srcOrd="0" destOrd="0" presId="urn:microsoft.com/office/officeart/2005/8/layout/pyramid2"/>
    <dgm:cxn modelId="{8B1F694B-5D8B-48B0-A875-9D364BDD4402}" type="presParOf" srcId="{6B0D9CC1-3263-4C4B-A1D8-0BB6C8691D69}" destId="{1A6C4370-9824-4016-8AA3-171AA35CF07C}" srcOrd="1" destOrd="0" presId="urn:microsoft.com/office/officeart/2005/8/layout/pyramid2"/>
    <dgm:cxn modelId="{BA9676C7-3EE4-4551-9FE2-E7F8BA9039AE}" type="presParOf" srcId="{1A6C4370-9824-4016-8AA3-171AA35CF07C}" destId="{0478F868-9D22-404C-A723-A04BC685A5FA}" srcOrd="0" destOrd="0" presId="urn:microsoft.com/office/officeart/2005/8/layout/pyramid2"/>
    <dgm:cxn modelId="{FFF395C3-3773-439E-8A58-4BB76B635F5D}" type="presParOf" srcId="{1A6C4370-9824-4016-8AA3-171AA35CF07C}" destId="{396784DB-68F6-45E3-84CD-9AAD75F93400}" srcOrd="1" destOrd="0" presId="urn:microsoft.com/office/officeart/2005/8/layout/pyramid2"/>
    <dgm:cxn modelId="{44A97E6F-451E-40A4-839C-45FD4278B03D}" type="presParOf" srcId="{1A6C4370-9824-4016-8AA3-171AA35CF07C}" destId="{69DB3767-C994-41CE-914F-2229F29729E6}" srcOrd="2" destOrd="0" presId="urn:microsoft.com/office/officeart/2005/8/layout/pyramid2"/>
    <dgm:cxn modelId="{E9352481-3300-4016-92DD-6ED062496BFC}" type="presParOf" srcId="{1A6C4370-9824-4016-8AA3-171AA35CF07C}" destId="{148FE684-BF15-4AEF-89DF-16C3E06A70BC}" srcOrd="3" destOrd="0" presId="urn:microsoft.com/office/officeart/2005/8/layout/pyramid2"/>
    <dgm:cxn modelId="{287EC9B8-8C8E-42B7-99F8-5529D148D643}" type="presParOf" srcId="{1A6C4370-9824-4016-8AA3-171AA35CF07C}" destId="{071E68E7-D5DC-4004-9650-204BCF8C56C9}" srcOrd="4" destOrd="0" presId="urn:microsoft.com/office/officeart/2005/8/layout/pyramid2"/>
    <dgm:cxn modelId="{2190B0D4-CA37-4158-89FC-F48098958711}" type="presParOf" srcId="{1A6C4370-9824-4016-8AA3-171AA35CF07C}" destId="{E42CF033-2FF9-462E-99E5-ED3286D08AD1}" srcOrd="5" destOrd="0" presId="urn:microsoft.com/office/officeart/2005/8/layout/pyramid2"/>
    <dgm:cxn modelId="{ECBF703E-23E2-4733-BB9A-329363507970}" type="presParOf" srcId="{1A6C4370-9824-4016-8AA3-171AA35CF07C}" destId="{6AB3FDF8-6803-408E-8A8C-48F327E13A00}" srcOrd="6" destOrd="0" presId="urn:microsoft.com/office/officeart/2005/8/layout/pyramid2"/>
    <dgm:cxn modelId="{97DBDFC5-55A9-4D03-BB2B-22C1A44CDE48}" type="presParOf" srcId="{1A6C4370-9824-4016-8AA3-171AA35CF07C}" destId="{E5D52AF5-FB77-406D-ADC8-441EE3BCEC4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ABC78-31BC-4DDC-8DA3-AAC6AC1C94A6}" type="doc">
      <dgm:prSet loTypeId="urn:microsoft.com/office/officeart/2005/8/layout/hList7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DF9C2AF-BCF6-41CF-A602-AD4D5D6ED81F}">
      <dgm:prSet/>
      <dgm:spPr/>
      <dgm:t>
        <a:bodyPr/>
        <a:lstStyle/>
        <a:p>
          <a:pPr rtl="0"/>
          <a:endParaRPr lang="en-ZA" dirty="0" smtClean="0">
            <a:solidFill>
              <a:srgbClr val="002060"/>
            </a:solidFill>
          </a:endParaRPr>
        </a:p>
      </dgm:t>
    </dgm:pt>
    <dgm:pt modelId="{2E3AA60D-1147-4DAB-8930-AA7C99E84123}" type="parTrans" cxnId="{3A7AE973-2CF8-4B4A-9E1D-CED08368B0A8}">
      <dgm:prSet/>
      <dgm:spPr/>
      <dgm:t>
        <a:bodyPr/>
        <a:lstStyle/>
        <a:p>
          <a:endParaRPr lang="en-GB"/>
        </a:p>
      </dgm:t>
    </dgm:pt>
    <dgm:pt modelId="{3B2929B6-39DB-421D-9615-16BF55CCC65B}" type="sibTrans" cxnId="{3A7AE973-2CF8-4B4A-9E1D-CED08368B0A8}">
      <dgm:prSet/>
      <dgm:spPr/>
      <dgm:t>
        <a:bodyPr/>
        <a:lstStyle/>
        <a:p>
          <a:endParaRPr lang="en-GB"/>
        </a:p>
      </dgm:t>
    </dgm:pt>
    <dgm:pt modelId="{E57407EB-5BFD-472B-A576-D7207C232298}">
      <dgm:prSet/>
      <dgm:spPr/>
      <dgm:t>
        <a:bodyPr/>
        <a:lstStyle/>
        <a:p>
          <a:pPr rtl="0"/>
          <a:r>
            <a:rPr lang="en-ZA" dirty="0" smtClean="0"/>
            <a:t/>
          </a:r>
          <a:br>
            <a:rPr lang="en-ZA" dirty="0" smtClean="0"/>
          </a:br>
          <a:r>
            <a:rPr lang="en-ZA" dirty="0" smtClean="0">
              <a:solidFill>
                <a:srgbClr val="002060"/>
              </a:solidFill>
            </a:rPr>
            <a:t>PERFORMANCE AGAINST TARGETS</a:t>
          </a:r>
          <a:endParaRPr lang="en-GB" dirty="0">
            <a:solidFill>
              <a:srgbClr val="002060"/>
            </a:solidFill>
          </a:endParaRPr>
        </a:p>
      </dgm:t>
    </dgm:pt>
    <dgm:pt modelId="{87135E52-E0F9-432B-BC2B-EB49E9E5ABED}" type="parTrans" cxnId="{54A79BE4-E83D-4298-9770-48D2B95F3B29}">
      <dgm:prSet/>
      <dgm:spPr/>
      <dgm:t>
        <a:bodyPr/>
        <a:lstStyle/>
        <a:p>
          <a:endParaRPr lang="en-GB"/>
        </a:p>
      </dgm:t>
    </dgm:pt>
    <dgm:pt modelId="{04BAF6B3-CCD7-4534-A8B2-2DF0E88D10B1}" type="sibTrans" cxnId="{54A79BE4-E83D-4298-9770-48D2B95F3B29}">
      <dgm:prSet/>
      <dgm:spPr/>
      <dgm:t>
        <a:bodyPr/>
        <a:lstStyle/>
        <a:p>
          <a:endParaRPr lang="en-GB"/>
        </a:p>
      </dgm:t>
    </dgm:pt>
    <dgm:pt modelId="{10B81E90-A66D-4D74-9AAE-DAFC0312B554}" type="pres">
      <dgm:prSet presAssocID="{CE8ABC78-31BC-4DDC-8DA3-AAC6AC1C94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F44CDC-428C-47FF-AC30-90E5A57DF163}" type="pres">
      <dgm:prSet presAssocID="{CE8ABC78-31BC-4DDC-8DA3-AAC6AC1C94A6}" presName="fgShape" presStyleLbl="fgShp" presStyleIdx="0" presStyleCnt="1"/>
      <dgm:spPr/>
    </dgm:pt>
    <dgm:pt modelId="{F74BF899-CDB6-496E-85DB-B952B0D376E1}" type="pres">
      <dgm:prSet presAssocID="{CE8ABC78-31BC-4DDC-8DA3-AAC6AC1C94A6}" presName="linComp" presStyleCnt="0"/>
      <dgm:spPr/>
    </dgm:pt>
    <dgm:pt modelId="{A828F7EC-8408-4B0E-8B8C-E4327A9AB81D}" type="pres">
      <dgm:prSet presAssocID="{7DF9C2AF-BCF6-41CF-A602-AD4D5D6ED81F}" presName="compNode" presStyleCnt="0"/>
      <dgm:spPr/>
    </dgm:pt>
    <dgm:pt modelId="{D0D40C06-FFED-47C3-9D8C-0868B47DA5D5}" type="pres">
      <dgm:prSet presAssocID="{7DF9C2AF-BCF6-41CF-A602-AD4D5D6ED81F}" presName="bkgdShape" presStyleLbl="node1" presStyleIdx="0" presStyleCnt="2"/>
      <dgm:spPr/>
      <dgm:t>
        <a:bodyPr/>
        <a:lstStyle/>
        <a:p>
          <a:endParaRPr lang="en-GB"/>
        </a:p>
      </dgm:t>
    </dgm:pt>
    <dgm:pt modelId="{91F25EF4-AC0F-4418-AB1C-E9005E7504A2}" type="pres">
      <dgm:prSet presAssocID="{7DF9C2AF-BCF6-41CF-A602-AD4D5D6ED81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9057A-7008-4F37-93A2-05D44E0E2727}" type="pres">
      <dgm:prSet presAssocID="{7DF9C2AF-BCF6-41CF-A602-AD4D5D6ED81F}" presName="invisiNode" presStyleLbl="node1" presStyleIdx="0" presStyleCnt="2"/>
      <dgm:spPr/>
    </dgm:pt>
    <dgm:pt modelId="{1E8A7614-1E6F-483F-8205-5A78B9873BCE}" type="pres">
      <dgm:prSet presAssocID="{7DF9C2AF-BCF6-41CF-A602-AD4D5D6ED81F}" presName="imagNode" presStyleLbl="fgImgPlace1" presStyleIdx="0" presStyleCnt="2" custScaleX="204778" custScaleY="1196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DB8F31-3227-466C-85CA-4B2BECF82F01}" type="pres">
      <dgm:prSet presAssocID="{3B2929B6-39DB-421D-9615-16BF55CCC65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9524510-9A6A-437D-A006-FE221346F295}" type="pres">
      <dgm:prSet presAssocID="{E57407EB-5BFD-472B-A576-D7207C232298}" presName="compNode" presStyleCnt="0"/>
      <dgm:spPr/>
    </dgm:pt>
    <dgm:pt modelId="{F6B610D0-16B8-4FAB-BE2E-2564EAB587EC}" type="pres">
      <dgm:prSet presAssocID="{E57407EB-5BFD-472B-A576-D7207C232298}" presName="bkgdShape" presStyleLbl="node1" presStyleIdx="1" presStyleCnt="2"/>
      <dgm:spPr/>
      <dgm:t>
        <a:bodyPr/>
        <a:lstStyle/>
        <a:p>
          <a:endParaRPr lang="en-GB"/>
        </a:p>
      </dgm:t>
    </dgm:pt>
    <dgm:pt modelId="{2E8D3DFE-DFAF-46D2-99CA-C7DDC283A9EC}" type="pres">
      <dgm:prSet presAssocID="{E57407EB-5BFD-472B-A576-D7207C232298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C3F1C0-4785-46C1-A48B-7D266D3F8FBB}" type="pres">
      <dgm:prSet presAssocID="{E57407EB-5BFD-472B-A576-D7207C232298}" presName="invisiNode" presStyleLbl="node1" presStyleIdx="1" presStyleCnt="2"/>
      <dgm:spPr/>
    </dgm:pt>
    <dgm:pt modelId="{4752356D-EE11-4397-8B71-A0E6DC5D1431}" type="pres">
      <dgm:prSet presAssocID="{E57407EB-5BFD-472B-A576-D7207C232298}" presName="imagNode" presStyleLbl="fgImgPlace1" presStyleIdx="1" presStyleCnt="2" custScaleX="190231" custScaleY="121364"/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54A79BE4-E83D-4298-9770-48D2B95F3B29}" srcId="{CE8ABC78-31BC-4DDC-8DA3-AAC6AC1C94A6}" destId="{E57407EB-5BFD-472B-A576-D7207C232298}" srcOrd="1" destOrd="0" parTransId="{87135E52-E0F9-432B-BC2B-EB49E9E5ABED}" sibTransId="{04BAF6B3-CCD7-4534-A8B2-2DF0E88D10B1}"/>
    <dgm:cxn modelId="{31306976-21C9-44D6-BEF1-C1735BBAA8DE}" type="presOf" srcId="{CE8ABC78-31BC-4DDC-8DA3-AAC6AC1C94A6}" destId="{10B81E90-A66D-4D74-9AAE-DAFC0312B554}" srcOrd="0" destOrd="0" presId="urn:microsoft.com/office/officeart/2005/8/layout/hList7"/>
    <dgm:cxn modelId="{DBEB2785-B9A0-40EF-9A81-0073A9468F09}" type="presOf" srcId="{E57407EB-5BFD-472B-A576-D7207C232298}" destId="{F6B610D0-16B8-4FAB-BE2E-2564EAB587EC}" srcOrd="0" destOrd="0" presId="urn:microsoft.com/office/officeart/2005/8/layout/hList7"/>
    <dgm:cxn modelId="{3A7AE973-2CF8-4B4A-9E1D-CED08368B0A8}" srcId="{CE8ABC78-31BC-4DDC-8DA3-AAC6AC1C94A6}" destId="{7DF9C2AF-BCF6-41CF-A602-AD4D5D6ED81F}" srcOrd="0" destOrd="0" parTransId="{2E3AA60D-1147-4DAB-8930-AA7C99E84123}" sibTransId="{3B2929B6-39DB-421D-9615-16BF55CCC65B}"/>
    <dgm:cxn modelId="{A6F44963-2E3D-4714-94AE-BFD4290CFD38}" type="presOf" srcId="{E57407EB-5BFD-472B-A576-D7207C232298}" destId="{2E8D3DFE-DFAF-46D2-99CA-C7DDC283A9EC}" srcOrd="1" destOrd="0" presId="urn:microsoft.com/office/officeart/2005/8/layout/hList7"/>
    <dgm:cxn modelId="{8D076606-9941-4AD4-8AE9-294887D0CC34}" type="presOf" srcId="{3B2929B6-39DB-421D-9615-16BF55CCC65B}" destId="{D9DB8F31-3227-466C-85CA-4B2BECF82F01}" srcOrd="0" destOrd="0" presId="urn:microsoft.com/office/officeart/2005/8/layout/hList7"/>
    <dgm:cxn modelId="{FFA5E9A2-D69A-461E-8816-D1502BD97F74}" type="presOf" srcId="{7DF9C2AF-BCF6-41CF-A602-AD4D5D6ED81F}" destId="{D0D40C06-FFED-47C3-9D8C-0868B47DA5D5}" srcOrd="0" destOrd="0" presId="urn:microsoft.com/office/officeart/2005/8/layout/hList7"/>
    <dgm:cxn modelId="{2718B5E4-FD35-4C8C-AB71-351DCE4153F6}" type="presOf" srcId="{7DF9C2AF-BCF6-41CF-A602-AD4D5D6ED81F}" destId="{91F25EF4-AC0F-4418-AB1C-E9005E7504A2}" srcOrd="1" destOrd="0" presId="urn:microsoft.com/office/officeart/2005/8/layout/hList7"/>
    <dgm:cxn modelId="{E0323B36-D6C7-44C6-806D-B5F82F2658A9}" type="presParOf" srcId="{10B81E90-A66D-4D74-9AAE-DAFC0312B554}" destId="{7AF44CDC-428C-47FF-AC30-90E5A57DF163}" srcOrd="0" destOrd="0" presId="urn:microsoft.com/office/officeart/2005/8/layout/hList7"/>
    <dgm:cxn modelId="{FC3896F2-6FD6-40B4-80BF-A9445B7F67D5}" type="presParOf" srcId="{10B81E90-A66D-4D74-9AAE-DAFC0312B554}" destId="{F74BF899-CDB6-496E-85DB-B952B0D376E1}" srcOrd="1" destOrd="0" presId="urn:microsoft.com/office/officeart/2005/8/layout/hList7"/>
    <dgm:cxn modelId="{F219FD86-E601-47C1-BF4F-6323597E8802}" type="presParOf" srcId="{F74BF899-CDB6-496E-85DB-B952B0D376E1}" destId="{A828F7EC-8408-4B0E-8B8C-E4327A9AB81D}" srcOrd="0" destOrd="0" presId="urn:microsoft.com/office/officeart/2005/8/layout/hList7"/>
    <dgm:cxn modelId="{732E02B1-5851-41CD-B921-2808D836AEC0}" type="presParOf" srcId="{A828F7EC-8408-4B0E-8B8C-E4327A9AB81D}" destId="{D0D40C06-FFED-47C3-9D8C-0868B47DA5D5}" srcOrd="0" destOrd="0" presId="urn:microsoft.com/office/officeart/2005/8/layout/hList7"/>
    <dgm:cxn modelId="{0378540E-F144-4905-AB71-69157C4B29C8}" type="presParOf" srcId="{A828F7EC-8408-4B0E-8B8C-E4327A9AB81D}" destId="{91F25EF4-AC0F-4418-AB1C-E9005E7504A2}" srcOrd="1" destOrd="0" presId="urn:microsoft.com/office/officeart/2005/8/layout/hList7"/>
    <dgm:cxn modelId="{F4BAF5E7-87DA-4B9D-B876-F52BEA310B26}" type="presParOf" srcId="{A828F7EC-8408-4B0E-8B8C-E4327A9AB81D}" destId="{6FF9057A-7008-4F37-93A2-05D44E0E2727}" srcOrd="2" destOrd="0" presId="urn:microsoft.com/office/officeart/2005/8/layout/hList7"/>
    <dgm:cxn modelId="{770BD020-0D1D-4A0A-966D-B2ED18326442}" type="presParOf" srcId="{A828F7EC-8408-4B0E-8B8C-E4327A9AB81D}" destId="{1E8A7614-1E6F-483F-8205-5A78B9873BCE}" srcOrd="3" destOrd="0" presId="urn:microsoft.com/office/officeart/2005/8/layout/hList7"/>
    <dgm:cxn modelId="{9B0CB694-4D6E-4FBA-9F7C-CC00AA722500}" type="presParOf" srcId="{F74BF899-CDB6-496E-85DB-B952B0D376E1}" destId="{D9DB8F31-3227-466C-85CA-4B2BECF82F01}" srcOrd="1" destOrd="0" presId="urn:microsoft.com/office/officeart/2005/8/layout/hList7"/>
    <dgm:cxn modelId="{F236F9B3-87A4-4174-AD59-8E9E44972EDF}" type="presParOf" srcId="{F74BF899-CDB6-496E-85DB-B952B0D376E1}" destId="{B9524510-9A6A-437D-A006-FE221346F295}" srcOrd="2" destOrd="0" presId="urn:microsoft.com/office/officeart/2005/8/layout/hList7"/>
    <dgm:cxn modelId="{BC0787B1-9DED-40B3-82C5-EE7B469569C0}" type="presParOf" srcId="{B9524510-9A6A-437D-A006-FE221346F295}" destId="{F6B610D0-16B8-4FAB-BE2E-2564EAB587EC}" srcOrd="0" destOrd="0" presId="urn:microsoft.com/office/officeart/2005/8/layout/hList7"/>
    <dgm:cxn modelId="{6E7A42ED-C59E-404C-B92B-B15F1BA1D3CE}" type="presParOf" srcId="{B9524510-9A6A-437D-A006-FE221346F295}" destId="{2E8D3DFE-DFAF-46D2-99CA-C7DDC283A9EC}" srcOrd="1" destOrd="0" presId="urn:microsoft.com/office/officeart/2005/8/layout/hList7"/>
    <dgm:cxn modelId="{251A3D1E-12CF-43D0-974D-4D9B815578E9}" type="presParOf" srcId="{B9524510-9A6A-437D-A006-FE221346F295}" destId="{92C3F1C0-4785-46C1-A48B-7D266D3F8FBB}" srcOrd="2" destOrd="0" presId="urn:microsoft.com/office/officeart/2005/8/layout/hList7"/>
    <dgm:cxn modelId="{2EC39C6F-9F03-449C-AE49-AA3444E55E3A}" type="presParOf" srcId="{B9524510-9A6A-437D-A006-FE221346F295}" destId="{4752356D-EE11-4397-8B71-A0E6DC5D14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BF693-DA5A-4155-B5F2-2B6C2362D91E}">
      <dsp:nvSpPr>
        <dsp:cNvPr id="0" name=""/>
        <dsp:cNvSpPr/>
      </dsp:nvSpPr>
      <dsp:spPr>
        <a:xfrm rot="18620196">
          <a:off x="720624" y="949565"/>
          <a:ext cx="4287449" cy="3874728"/>
        </a:xfrm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8F868-9D22-404C-A723-A04BC685A5FA}">
      <dsp:nvSpPr>
        <dsp:cNvPr id="0" name=""/>
        <dsp:cNvSpPr/>
      </dsp:nvSpPr>
      <dsp:spPr>
        <a:xfrm>
          <a:off x="3611639" y="504548"/>
          <a:ext cx="3276364" cy="8958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>
              <a:latin typeface="Arial" pitchFamily="34" charset="0"/>
              <a:cs typeface="Arial" pitchFamily="34" charset="0"/>
            </a:rPr>
            <a:t>The BOCMA was established in terms of the NWA in July 2005.</a:t>
          </a:r>
          <a:endParaRPr lang="en-ZA" sz="1700" b="1" kern="1200" dirty="0">
            <a:latin typeface="Arial" pitchFamily="34" charset="0"/>
            <a:cs typeface="Arial" pitchFamily="34" charset="0"/>
          </a:endParaRPr>
        </a:p>
      </dsp:txBody>
      <dsp:txXfrm>
        <a:off x="3655372" y="548281"/>
        <a:ext cx="3188898" cy="808414"/>
      </dsp:txXfrm>
    </dsp:sp>
    <dsp:sp modelId="{69DB3767-C994-41CE-914F-2229F29729E6}">
      <dsp:nvSpPr>
        <dsp:cNvPr id="0" name=""/>
        <dsp:cNvSpPr/>
      </dsp:nvSpPr>
      <dsp:spPr>
        <a:xfrm>
          <a:off x="3611639" y="1512414"/>
          <a:ext cx="3276364" cy="8958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407463"/>
              <a:satOff val="-15861"/>
              <a:lumOff val="24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>
              <a:latin typeface="Arial" pitchFamily="34" charset="0"/>
              <a:cs typeface="Arial" pitchFamily="34" charset="0"/>
            </a:rPr>
            <a:t>Representative Board was appointed in September 2007.</a:t>
          </a:r>
          <a:endParaRPr lang="en-ZA" sz="1700" b="1" kern="1200" dirty="0">
            <a:latin typeface="Arial" pitchFamily="34" charset="0"/>
            <a:cs typeface="Arial" pitchFamily="34" charset="0"/>
          </a:endParaRPr>
        </a:p>
      </dsp:txBody>
      <dsp:txXfrm>
        <a:off x="3655372" y="1556147"/>
        <a:ext cx="3188898" cy="808414"/>
      </dsp:txXfrm>
    </dsp:sp>
    <dsp:sp modelId="{071E68E7-D5DC-4004-9650-204BCF8C56C9}">
      <dsp:nvSpPr>
        <dsp:cNvPr id="0" name=""/>
        <dsp:cNvSpPr/>
      </dsp:nvSpPr>
      <dsp:spPr>
        <a:xfrm>
          <a:off x="3611639" y="2520280"/>
          <a:ext cx="3276364" cy="8958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814926"/>
              <a:satOff val="-31722"/>
              <a:lumOff val="494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>
              <a:latin typeface="Arial" pitchFamily="34" charset="0"/>
              <a:cs typeface="Arial" pitchFamily="34" charset="0"/>
            </a:rPr>
            <a:t>Initial Functions in terms of section 80 of the NWA.</a:t>
          </a:r>
          <a:endParaRPr lang="en-ZA" sz="1700" b="1" kern="1200" dirty="0">
            <a:latin typeface="Arial" pitchFamily="34" charset="0"/>
            <a:cs typeface="Arial" pitchFamily="34" charset="0"/>
          </a:endParaRPr>
        </a:p>
      </dsp:txBody>
      <dsp:txXfrm>
        <a:off x="3655372" y="2564013"/>
        <a:ext cx="3188898" cy="808414"/>
      </dsp:txXfrm>
    </dsp:sp>
    <dsp:sp modelId="{6AB3FDF8-6803-408E-8A8C-48F327E13A00}">
      <dsp:nvSpPr>
        <dsp:cNvPr id="0" name=""/>
        <dsp:cNvSpPr/>
      </dsp:nvSpPr>
      <dsp:spPr>
        <a:xfrm>
          <a:off x="3611639" y="3528145"/>
          <a:ext cx="3276364" cy="8958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407463"/>
              <a:satOff val="-15861"/>
              <a:lumOff val="24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>
              <a:latin typeface="Arial" pitchFamily="34" charset="0"/>
              <a:cs typeface="Arial" pitchFamily="34" charset="0"/>
            </a:rPr>
            <a:t>Additional functions delegated by the Minister on 17/12/2010.</a:t>
          </a:r>
          <a:endParaRPr lang="en-ZA" sz="1700" b="1" kern="1200" dirty="0">
            <a:latin typeface="Arial" pitchFamily="34" charset="0"/>
            <a:cs typeface="Arial" pitchFamily="34" charset="0"/>
          </a:endParaRPr>
        </a:p>
      </dsp:txBody>
      <dsp:txXfrm>
        <a:off x="3655372" y="3571878"/>
        <a:ext cx="3188898" cy="808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40C06-FFED-47C3-9D8C-0868B47DA5D5}">
      <dsp:nvSpPr>
        <dsp:cNvPr id="0" name=""/>
        <dsp:cNvSpPr/>
      </dsp:nvSpPr>
      <dsp:spPr>
        <a:xfrm>
          <a:off x="109920" y="0"/>
          <a:ext cx="3612536" cy="6048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100" kern="1200" dirty="0" smtClean="0">
            <a:solidFill>
              <a:srgbClr val="002060"/>
            </a:solidFill>
          </a:endParaRPr>
        </a:p>
      </dsp:txBody>
      <dsp:txXfrm>
        <a:off x="109920" y="2419468"/>
        <a:ext cx="3612536" cy="2419468"/>
      </dsp:txXfrm>
    </dsp:sp>
    <dsp:sp modelId="{1E8A7614-1E6F-483F-8205-5A78B9873BCE}">
      <dsp:nvSpPr>
        <dsp:cNvPr id="0" name=""/>
        <dsp:cNvSpPr/>
      </dsp:nvSpPr>
      <dsp:spPr>
        <a:xfrm>
          <a:off x="-146138" y="164822"/>
          <a:ext cx="4124653" cy="24104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610D0-16B8-4FAB-BE2E-2564EAB587EC}">
      <dsp:nvSpPr>
        <dsp:cNvPr id="0" name=""/>
        <dsp:cNvSpPr/>
      </dsp:nvSpPr>
      <dsp:spPr>
        <a:xfrm>
          <a:off x="4196446" y="0"/>
          <a:ext cx="3612536" cy="6048671"/>
        </a:xfrm>
        <a:prstGeom prst="roundRect">
          <a:avLst>
            <a:gd name="adj" fmla="val 10000"/>
          </a:avLst>
        </a:prstGeom>
        <a:solidFill>
          <a:schemeClr val="accent2">
            <a:hueOff val="830336"/>
            <a:satOff val="-68217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/>
          </a:r>
          <a:br>
            <a:rPr lang="en-ZA" sz="3100" kern="1200" dirty="0" smtClean="0"/>
          </a:br>
          <a:r>
            <a:rPr lang="en-ZA" sz="3100" kern="1200" dirty="0" smtClean="0">
              <a:solidFill>
                <a:srgbClr val="002060"/>
              </a:solidFill>
            </a:rPr>
            <a:t>PERFORMANCE AGAINST TARGETS</a:t>
          </a:r>
          <a:endParaRPr lang="en-GB" sz="3100" kern="1200" dirty="0">
            <a:solidFill>
              <a:srgbClr val="002060"/>
            </a:solidFill>
          </a:endParaRPr>
        </a:p>
      </dsp:txBody>
      <dsp:txXfrm>
        <a:off x="4196446" y="2419468"/>
        <a:ext cx="3612536" cy="2419468"/>
      </dsp:txXfrm>
    </dsp:sp>
    <dsp:sp modelId="{4752356D-EE11-4397-8B71-A0E6DC5D1431}">
      <dsp:nvSpPr>
        <dsp:cNvPr id="0" name=""/>
        <dsp:cNvSpPr/>
      </dsp:nvSpPr>
      <dsp:spPr>
        <a:xfrm>
          <a:off x="4086891" y="147762"/>
          <a:ext cx="3831646" cy="2444522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44CDC-428C-47FF-AC30-90E5A57DF163}">
      <dsp:nvSpPr>
        <dsp:cNvPr id="0" name=""/>
        <dsp:cNvSpPr/>
      </dsp:nvSpPr>
      <dsp:spPr>
        <a:xfrm>
          <a:off x="376814" y="4838936"/>
          <a:ext cx="7018770" cy="9073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8CF03-9FED-40B9-A445-8CED4953900B}" type="datetimeFigureOut">
              <a:rPr lang="en-GB" smtClean="0"/>
              <a:t>31/05/2013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C7467-2BD2-4B3C-8CAC-E98EC4C15F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7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C7467-2BD2-4B3C-8CAC-E98EC4C15F3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58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C7467-2BD2-4B3C-8CAC-E98EC4C15F3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58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55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grpSp>
          <p:nvGrpSpPr>
            <p:cNvPr id="374857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</p:grpSp>
        <p:grpSp>
          <p:nvGrpSpPr>
            <p:cNvPr id="374869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</p:grpSp>
        <p:grpSp>
          <p:nvGrpSpPr>
            <p:cNvPr id="374888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</p:grpSp>
        <p:grpSp>
          <p:nvGrpSpPr>
            <p:cNvPr id="37490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grpSp>
            <p:nvGrpSpPr>
              <p:cNvPr id="374914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ZA" dirty="0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ZA" dirty="0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ZA" dirty="0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ZA" dirty="0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ZA" noProof="0" smtClean="0"/>
              <a:t>Click to edit Master title style</a:t>
            </a:r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ZA" noProof="0" smtClean="0"/>
              <a:t>Click to edit Master subtitle style</a:t>
            </a:r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44E1ED-31D4-4AE4-ACBF-3A051138FEF2}" type="slidenum">
              <a:rPr lang="en-ZA"/>
              <a:pPr/>
              <a:t>‹#›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4CC4A-DD29-419A-AFCB-34A089BC32D1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302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ZA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5EA44-3377-4634-B8B1-D9D46B23EB80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739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C759C-D52B-4BFB-82ED-5C58705178E0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784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ZA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Z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C7335-AD53-4998-8753-4C376A5731F8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4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6CEE8-E1E8-499B-805E-31C23EA9E0A5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080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ZA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Z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Z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EF60E-988B-428D-A245-371CDA1FFEF5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271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B973-579B-448A-9D29-CB4538EF7847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610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95A6C-22DE-409E-95F4-C0F19327B90A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483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ZA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Z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87E99-6208-4428-A4E8-DDA3F1B250B1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322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ZA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Z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8162F-9727-4386-BC5E-1EE83479B1C0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414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/>
          </a:p>
        </p:txBody>
      </p:sp>
      <p:grpSp>
        <p:nvGrpSpPr>
          <p:cNvPr id="373837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grpSp>
          <p:nvGrpSpPr>
            <p:cNvPr id="373834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</p:grpSp>
        <p:grpSp>
          <p:nvGrpSpPr>
            <p:cNvPr id="373833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</p:grpSp>
        <p:grpSp>
          <p:nvGrpSpPr>
            <p:cNvPr id="373836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</p:grpSp>
        <p:grpSp>
          <p:nvGrpSpPr>
            <p:cNvPr id="373835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grpSp>
            <p:nvGrpSpPr>
              <p:cNvPr id="37382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ZA" dirty="0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ZA" dirty="0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ZA" dirty="0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ZA" dirty="0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ZA" dirty="0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ZA" dirty="0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B2C6641-F28F-4407-96DC-79B538B234EF}" type="slidenum">
              <a:rPr lang="en-ZA"/>
              <a:pPr/>
              <a:t>‹#›</a:t>
            </a:fld>
            <a:endParaRPr lang="en-ZA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18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5197711"/>
            <a:ext cx="355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i="1" dirty="0" smtClean="0"/>
              <a:t>Phakamani Buthelezi</a:t>
            </a:r>
          </a:p>
          <a:p>
            <a:r>
              <a:rPr lang="en-ZA" sz="2400" b="1" i="1" dirty="0" smtClean="0"/>
              <a:t>Chief Executive Officer</a:t>
            </a:r>
            <a:endParaRPr lang="en-Z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56393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rgbClr val="002060"/>
                </a:solidFill>
              </a:rPr>
              <a:t>Is it an evolution or creation or both ?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Thank you</a:t>
            </a:r>
            <a:br>
              <a:rPr lang="en-ZA" dirty="0" smtClean="0"/>
            </a:br>
            <a:r>
              <a:rPr lang="en-ZA" dirty="0" err="1" smtClean="0"/>
              <a:t>dankie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err="1" smtClean="0"/>
              <a:t>enkosi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4000" dirty="0" smtClean="0"/>
              <a:t>The end.</a:t>
            </a:r>
          </a:p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3" y="6093296"/>
            <a:ext cx="1652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Presentation layout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1. BOCMA area</a:t>
            </a:r>
          </a:p>
          <a:p>
            <a:r>
              <a:rPr lang="en-ZA" dirty="0" smtClean="0"/>
              <a:t>2. Background</a:t>
            </a:r>
          </a:p>
          <a:p>
            <a:r>
              <a:rPr lang="en-ZA" dirty="0" smtClean="0"/>
              <a:t>3. A step that determines the future</a:t>
            </a:r>
          </a:p>
          <a:p>
            <a:r>
              <a:rPr lang="en-ZA" dirty="0" smtClean="0"/>
              <a:t>4. Seven commandments</a:t>
            </a:r>
          </a:p>
          <a:p>
            <a:r>
              <a:rPr lang="en-ZA" dirty="0" smtClean="0"/>
              <a:t>5. Performance</a:t>
            </a:r>
          </a:p>
          <a:p>
            <a:r>
              <a:rPr lang="en-ZA" dirty="0" smtClean="0"/>
              <a:t>6. AG audits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093296"/>
            <a:ext cx="1652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ZA" b="1" dirty="0" smtClean="0">
                <a:ln w="50800">
                  <a:noFill/>
                </a:ln>
                <a:solidFill>
                  <a:srgbClr val="002060"/>
                </a:solidFill>
                <a:effectLst/>
              </a:rPr>
              <a:t>The Breede-Overberg Catchment Management Area</a:t>
            </a:r>
            <a:endParaRPr lang="en-ZA" b="1" dirty="0">
              <a:ln w="50800">
                <a:noFill/>
              </a:ln>
              <a:solidFill>
                <a:srgbClr val="002060"/>
              </a:solidFill>
              <a:effectLst/>
            </a:endParaRPr>
          </a:p>
        </p:txBody>
      </p:sp>
      <p:grpSp>
        <p:nvGrpSpPr>
          <p:cNvPr id="4" name="Title 8"/>
          <p:cNvGrpSpPr>
            <a:grpSpLocks noGrp="1"/>
          </p:cNvGrpSpPr>
          <p:nvPr/>
        </p:nvGrpSpPr>
        <p:grpSpPr bwMode="auto">
          <a:xfrm>
            <a:off x="752875" y="1412776"/>
            <a:ext cx="7851775" cy="5069784"/>
            <a:chOff x="240" y="96"/>
            <a:chExt cx="5834" cy="4128"/>
          </a:xfrm>
        </p:grpSpPr>
        <p:pic>
          <p:nvPicPr>
            <p:cNvPr id="5" name="Picture 4" descr="breed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338"/>
              <a:ext cx="5834" cy="3886"/>
            </a:xfrm>
            <a:prstGeom prst="rect">
              <a:avLst/>
            </a:prstGeom>
            <a:noFill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86" y="96"/>
              <a:ext cx="206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9206097" algn="ctr" rotWithShape="0">
                <a:srgbClr val="339933">
                  <a:alpha val="50000"/>
                </a:srgb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</a:pPr>
              <a:endParaRPr lang="en-US" sz="18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7" name="Picture 6" descr="basel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" y="384"/>
              <a:ext cx="985" cy="873"/>
            </a:xfrm>
            <a:prstGeom prst="rect">
              <a:avLst/>
            </a:prstGeom>
            <a:noFill/>
          </p:spPr>
        </p:pic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26" y="5985345"/>
            <a:ext cx="1944216" cy="8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661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ZA" b="1" dirty="0" smtClean="0">
                <a:ln w="50800"/>
                <a:solidFill>
                  <a:srgbClr val="002060"/>
                </a:solidFill>
                <a:effectLst/>
              </a:rPr>
              <a:t>Background to the BOCMA</a:t>
            </a:r>
            <a:endParaRPr lang="en-ZA" b="1" dirty="0">
              <a:ln w="50800"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1285502"/>
              </p:ext>
            </p:extLst>
          </p:nvPr>
        </p:nvGraphicFramePr>
        <p:xfrm>
          <a:off x="395536" y="1412776"/>
          <a:ext cx="835591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26" y="5985345"/>
            <a:ext cx="1944216" cy="8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12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A step that determines the future</a:t>
            </a:r>
            <a:endParaRPr lang="en-ZA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093296"/>
            <a:ext cx="1652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ZA" sz="3000" dirty="0" smtClean="0"/>
              <a:t>Infrastructure – Office accommodation, IT, </a:t>
            </a:r>
            <a:r>
              <a:rPr lang="en-ZA" sz="3000" b="1" dirty="0" smtClean="0"/>
              <a:t>delegations</a:t>
            </a:r>
            <a:r>
              <a:rPr lang="en-ZA" sz="3000" dirty="0" smtClean="0"/>
              <a:t>, minimum guidelines, etc.</a:t>
            </a:r>
          </a:p>
          <a:p>
            <a:r>
              <a:rPr lang="en-ZA" sz="3000" dirty="0" smtClean="0"/>
              <a:t>DWA’s support is key to CMA creation and evolution – Operational / </a:t>
            </a:r>
            <a:r>
              <a:rPr lang="en-ZA" sz="3000" smtClean="0"/>
              <a:t>Reporting lines</a:t>
            </a:r>
            <a:endParaRPr lang="en-ZA" sz="3000" dirty="0" smtClean="0"/>
          </a:p>
          <a:p>
            <a:r>
              <a:rPr lang="en-ZA" sz="3000" dirty="0" smtClean="0"/>
              <a:t>Internal control – make it happen on day one</a:t>
            </a:r>
          </a:p>
          <a:p>
            <a:r>
              <a:rPr lang="en-ZA" sz="3000" dirty="0" smtClean="0"/>
              <a:t>Stakeholder engagements a catalyst for credibility</a:t>
            </a:r>
          </a:p>
          <a:p>
            <a:r>
              <a:rPr lang="en-ZA" sz="3000" dirty="0" smtClean="0"/>
              <a:t>Commitment to change – Enhancing DWA’s role</a:t>
            </a:r>
          </a:p>
          <a:p>
            <a:r>
              <a:rPr lang="en-ZA" sz="3000" dirty="0" smtClean="0"/>
              <a:t>Structure must be correct – Committees, Organogram, remuneration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28285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55576" y="116632"/>
            <a:ext cx="7772400" cy="1440160"/>
          </a:xfrm>
        </p:spPr>
        <p:txBody>
          <a:bodyPr/>
          <a:lstStyle/>
          <a:p>
            <a:r>
              <a:rPr lang="en-ZA" dirty="0" smtClean="0">
                <a:solidFill>
                  <a:srgbClr val="002060"/>
                </a:solidFill>
              </a:rPr>
              <a:t>Engagements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88092" y="1628800"/>
            <a:ext cx="6400800" cy="1355085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Invest in people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9760" y="2466762"/>
            <a:ext cx="6602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b="1" dirty="0" smtClean="0">
                <a:solidFill>
                  <a:srgbClr val="000000"/>
                </a:solidFill>
                <a:latin typeface="Arial"/>
              </a:rPr>
              <a:t>Understanding transformation – People involvement: CMS</a:t>
            </a:r>
          </a:p>
          <a:p>
            <a:pPr algn="just"/>
            <a:r>
              <a:rPr lang="en-ZA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ZA" b="1" dirty="0" smtClean="0">
                <a:solidFill>
                  <a:srgbClr val="000000"/>
                </a:solidFill>
                <a:latin typeface="Arial"/>
              </a:rPr>
              <a:t>                                                    - Irrigation boards to WUAs</a:t>
            </a:r>
          </a:p>
          <a:p>
            <a:pPr algn="just"/>
            <a:r>
              <a:rPr lang="en-ZA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ZA" b="1" dirty="0" smtClean="0">
                <a:solidFill>
                  <a:srgbClr val="000000"/>
                </a:solidFill>
                <a:latin typeface="Arial"/>
              </a:rPr>
              <a:t>                                                    - Transformation dialogues</a:t>
            </a:r>
            <a:endParaRPr lang="en-GB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26" y="5985345"/>
            <a:ext cx="1944216" cy="8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39000"/>
              </a:schemeClr>
            </a:glow>
          </a:effectLst>
        </p:spPr>
      </p:pic>
      <p:sp>
        <p:nvSpPr>
          <p:cNvPr id="6" name="Oval 5"/>
          <p:cNvSpPr/>
          <p:nvPr/>
        </p:nvSpPr>
        <p:spPr>
          <a:xfrm>
            <a:off x="5526" y="108206"/>
            <a:ext cx="2480783" cy="2121411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6156176" y="4365104"/>
            <a:ext cx="2480783" cy="2221989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2665838"/>
              <a:satOff val="-9658"/>
              <a:lumOff val="144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853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Seven commandments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 smtClean="0"/>
              <a:t>Water resources planning – CMS, land use</a:t>
            </a:r>
          </a:p>
          <a:p>
            <a:r>
              <a:rPr lang="en-ZA" sz="2400" dirty="0" smtClean="0"/>
              <a:t>Water use management – Licensing, control &amp; compliance of water use</a:t>
            </a:r>
          </a:p>
          <a:p>
            <a:r>
              <a:rPr lang="en-ZA" sz="2400" dirty="0" smtClean="0"/>
              <a:t>Institutional engagement – stakeholder engagement, institutional cooperation</a:t>
            </a:r>
          </a:p>
          <a:p>
            <a:r>
              <a:rPr lang="en-ZA" sz="2400" dirty="0" smtClean="0"/>
              <a:t>Water allocation reform – The Cape Example on land reform</a:t>
            </a:r>
          </a:p>
          <a:p>
            <a:r>
              <a:rPr lang="en-ZA" sz="2400" dirty="0" smtClean="0"/>
              <a:t>Water resource protection – water quality monitoring</a:t>
            </a:r>
          </a:p>
          <a:p>
            <a:r>
              <a:rPr lang="en-ZA" sz="2400" dirty="0" smtClean="0"/>
              <a:t>Strategic support -  </a:t>
            </a:r>
            <a:r>
              <a:rPr lang="en-ZA" sz="2400" dirty="0"/>
              <a:t> </a:t>
            </a:r>
            <a:r>
              <a:rPr lang="en-ZA" sz="2400" dirty="0" smtClean="0"/>
              <a:t>  Information systems,   HR, Finance</a:t>
            </a:r>
          </a:p>
          <a:p>
            <a:r>
              <a:rPr lang="en-ZA" sz="2400" dirty="0" smtClean="0"/>
              <a:t>Management and governance</a:t>
            </a:r>
            <a:endParaRPr lang="en-Z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064185"/>
            <a:ext cx="1652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5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6252426"/>
              </p:ext>
            </p:extLst>
          </p:nvPr>
        </p:nvGraphicFramePr>
        <p:xfrm>
          <a:off x="685800" y="476673"/>
          <a:ext cx="7772400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093296"/>
            <a:ext cx="1652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5640" y="764704"/>
            <a:ext cx="7704856" cy="165618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ZA" sz="5400" b="1" kern="0" cap="small" dirty="0" smtClean="0">
                <a:solidFill>
                  <a:srgbClr val="002060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  <a:t>AG audit EXPECTATIONS</a:t>
            </a:r>
            <a:endParaRPr lang="en-ZA" sz="5400" kern="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20" y="2795744"/>
            <a:ext cx="6970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rgbClr val="002060"/>
                </a:solidFill>
              </a:rPr>
              <a:t>THE BREEDE-OVERBERG CATCHMENT MANAGEMENT AGENCY RECEIVED </a:t>
            </a:r>
            <a:r>
              <a:rPr lang="en-ZA" sz="3600" b="1" u="sng" dirty="0" smtClean="0">
                <a:solidFill>
                  <a:srgbClr val="002060"/>
                </a:solidFill>
              </a:rPr>
              <a:t>UNQUALIFIED</a:t>
            </a:r>
            <a:r>
              <a:rPr lang="en-ZA" sz="3600" b="1" dirty="0" smtClean="0">
                <a:solidFill>
                  <a:srgbClr val="002060"/>
                </a:solidFill>
              </a:rPr>
              <a:t> AUDITS SINCE INCEPTION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360" y="6195197"/>
            <a:ext cx="1398122" cy="62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48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 design template">
  <a:themeElements>
    <a:clrScheme name="Office Them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 design template</Template>
  <TotalTime>1075</TotalTime>
  <Words>258</Words>
  <Application>Microsoft Office PowerPoint</Application>
  <PresentationFormat>On-screen Show (4:3)</PresentationFormat>
  <Paragraphs>43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Ripple design template</vt:lpstr>
      <vt:lpstr>PowerPoint Presentation</vt:lpstr>
      <vt:lpstr>Presentation layout</vt:lpstr>
      <vt:lpstr>The Breede-Overberg Catchment Management Area</vt:lpstr>
      <vt:lpstr>Background to the BOCMA</vt:lpstr>
      <vt:lpstr>A step that determines the future</vt:lpstr>
      <vt:lpstr>Engagements</vt:lpstr>
      <vt:lpstr>Seven commandments</vt:lpstr>
      <vt:lpstr>PowerPoint Presentation</vt:lpstr>
      <vt:lpstr>PowerPoint Presentation</vt:lpstr>
      <vt:lpstr>Thank you dankie enkosi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Elkerine Rossouw</dc:creator>
  <cp:lastModifiedBy>Phakamani Buthelezi</cp:lastModifiedBy>
  <cp:revision>124</cp:revision>
  <cp:lastPrinted>1601-01-01T00:00:00Z</cp:lastPrinted>
  <dcterms:created xsi:type="dcterms:W3CDTF">2013-03-22T11:45:29Z</dcterms:created>
  <dcterms:modified xsi:type="dcterms:W3CDTF">2013-05-31T12:03:56Z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TC102037901033</vt:lpwstr>
  </property>
</Properties>
</file>